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257" r:id="rId5"/>
    <p:sldId id="571" r:id="rId6"/>
    <p:sldId id="550" r:id="rId7"/>
    <p:sldId id="608" r:id="rId8"/>
    <p:sldId id="610" r:id="rId9"/>
    <p:sldId id="611" r:id="rId10"/>
    <p:sldId id="612" r:id="rId11"/>
    <p:sldId id="613" r:id="rId12"/>
    <p:sldId id="614" r:id="rId13"/>
    <p:sldId id="615" r:id="rId14"/>
    <p:sldId id="629" r:id="rId15"/>
    <p:sldId id="630" r:id="rId16"/>
    <p:sldId id="632" r:id="rId17"/>
    <p:sldId id="633" r:id="rId18"/>
    <p:sldId id="631" r:id="rId19"/>
    <p:sldId id="634" r:id="rId20"/>
    <p:sldId id="635" r:id="rId21"/>
    <p:sldId id="636" r:id="rId22"/>
    <p:sldId id="637" r:id="rId23"/>
    <p:sldId id="638" r:id="rId24"/>
    <p:sldId id="639" r:id="rId25"/>
    <p:sldId id="545" r:id="rId26"/>
    <p:sldId id="327" r:id="rId27"/>
    <p:sldId id="328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95781" autoAdjust="0"/>
  </p:normalViewPr>
  <p:slideViewPr>
    <p:cSldViewPr>
      <p:cViewPr varScale="1">
        <p:scale>
          <a:sx n="110" d="100"/>
          <a:sy n="110" d="100"/>
        </p:scale>
        <p:origin x="576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32770-C88A-4375-A55B-9B8E015EC816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D534C-97D6-40B0-A15E-8F4D53FD1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5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456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363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646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148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119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51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534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919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23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2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Encryption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Decryption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Security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Confidentiality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Algorithms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Keys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Ciphers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Privacy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Cryptanalysis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Protection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Information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Communication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Confidential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Authentication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Integrity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Cryptosystem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Söhne"/>
              </a:rPr>
              <a:t>Key exchange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85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636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800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92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278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0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35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26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234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Communication is the process of exchanging information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set of rules designed to perform a specific task or solve a particular problem.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534C-97D6-40B0-A15E-8F4D53FD104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7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/>
          <p:cNvSpPr/>
          <p:nvPr userDrawn="1"/>
        </p:nvSpPr>
        <p:spPr>
          <a:xfrm>
            <a:off x="-38100" y="0"/>
            <a:ext cx="9207499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8013" y="2150821"/>
            <a:ext cx="5887973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g object 16"/>
          <p:cNvSpPr/>
          <p:nvPr userDrawn="1"/>
        </p:nvSpPr>
        <p:spPr>
          <a:xfrm>
            <a:off x="0" y="-576061"/>
            <a:ext cx="9144000" cy="7410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437" y="1800859"/>
            <a:ext cx="8439150" cy="383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527" y="2743200"/>
            <a:ext cx="9144000" cy="1438910"/>
          </a:xfrm>
          <a:custGeom>
            <a:avLst/>
            <a:gdLst/>
            <a:ahLst/>
            <a:cxnLst/>
            <a:rect l="l" t="t" r="r" b="b"/>
            <a:pathLst>
              <a:path w="9144000" h="1438910">
                <a:moveTo>
                  <a:pt x="9144000" y="0"/>
                </a:moveTo>
                <a:lnTo>
                  <a:pt x="0" y="0"/>
                </a:lnTo>
                <a:lnTo>
                  <a:pt x="0" y="1438655"/>
                </a:lnTo>
                <a:lnTo>
                  <a:pt x="9144000" y="1438655"/>
                </a:lnTo>
                <a:lnTo>
                  <a:pt x="914400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457200" y="3176046"/>
            <a:ext cx="7523485" cy="11830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 fontAlgn="t"/>
            <a:r>
              <a:rPr lang="en-GB" sz="3200" dirty="0">
                <a:solidFill>
                  <a:schemeClr val="tx1"/>
                </a:solidFill>
                <a:latin typeface="Söhne"/>
              </a:rPr>
              <a:t> Mitigation Strategies</a:t>
            </a:r>
            <a:br>
              <a:rPr lang="en-GB" sz="1200" b="0" i="0" dirty="0">
                <a:solidFill>
                  <a:srgbClr val="202124"/>
                </a:solidFill>
                <a:effectLst/>
                <a:latin typeface="Google Sans"/>
              </a:rPr>
            </a:br>
            <a:br>
              <a:rPr lang="en-GB" sz="1200" dirty="0"/>
            </a:br>
            <a:endParaRPr lang="en-GB" sz="3200" dirty="0">
              <a:solidFill>
                <a:schemeClr val="tx1"/>
              </a:solidFill>
              <a:latin typeface="Söh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553998"/>
          </a:xfrm>
        </p:spPr>
        <p:txBody>
          <a:bodyPr/>
          <a:lstStyle/>
          <a:p>
            <a:r>
              <a:rPr lang="en-GB" sz="3600" dirty="0"/>
              <a:t>Category of Mitigation Strategies</a:t>
            </a:r>
            <a:endParaRPr lang="en-GB" sz="3600" dirty="0">
              <a:latin typeface="Söhne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6677405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Recovery: </a:t>
            </a:r>
            <a:r>
              <a:rPr lang="en-GB" b="0" i="0" dirty="0">
                <a:effectLst/>
                <a:latin typeface="Söhne"/>
              </a:rPr>
              <a:t>After an incident has been resolved, recovery strategies focus on restoring normal operations and minimizing the impact on the organization. Key components of recovery include:</a:t>
            </a:r>
          </a:p>
          <a:p>
            <a:pPr algn="l"/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Data backups and disaster recovery plans to restore lost data and services.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07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553998"/>
          </a:xfrm>
        </p:spPr>
        <p:txBody>
          <a:bodyPr/>
          <a:lstStyle/>
          <a:p>
            <a:r>
              <a:rPr lang="en-GB" sz="3600" dirty="0">
                <a:latin typeface="Söhne"/>
              </a:rPr>
              <a:t>Patch</a:t>
            </a:r>
            <a:r>
              <a:rPr lang="en-GB" sz="1800" b="1" i="0" dirty="0">
                <a:effectLst/>
                <a:latin typeface="Söhne"/>
              </a:rPr>
              <a:t> </a:t>
            </a:r>
            <a:r>
              <a:rPr lang="en-GB" sz="3600" dirty="0">
                <a:latin typeface="Söhne"/>
              </a:rPr>
              <a:t>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4461414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Patch Management</a:t>
            </a:r>
            <a:r>
              <a:rPr lang="en-GB" b="0" i="0" dirty="0">
                <a:effectLst/>
                <a:latin typeface="Söhne"/>
              </a:rPr>
              <a:t>: Regularly update and patch operating systems, software applications, and network devices to address known vulnerabilities. </a:t>
            </a:r>
          </a:p>
          <a:p>
            <a:pPr algn="l"/>
            <a:endParaRPr lang="en-GB" dirty="0">
              <a:latin typeface="Söhne"/>
            </a:endParaRPr>
          </a:p>
          <a:p>
            <a:pPr algn="l"/>
            <a:r>
              <a:rPr lang="en-GB" b="0" i="0" dirty="0">
                <a:effectLst/>
                <a:latin typeface="Söhne"/>
              </a:rPr>
              <a:t>Timely patching helps close security gaps that could be exploited by attackers.</a:t>
            </a: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computer monitor and tablet with gears on screen&#10;&#10;Description automatically generated with medium confidence">
            <a:extLst>
              <a:ext uri="{FF2B5EF4-FFF2-40B4-BE49-F238E27FC236}">
                <a16:creationId xmlns:a16="http://schemas.microsoft.com/office/drawing/2014/main" id="{707E02C6-03C1-D65F-F3A9-23A8BF2BD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553998"/>
          </a:xfrm>
        </p:spPr>
        <p:txBody>
          <a:bodyPr/>
          <a:lstStyle/>
          <a:p>
            <a:r>
              <a:rPr lang="en-GB" sz="3600" dirty="0">
                <a:latin typeface="Söhne"/>
              </a:rPr>
              <a:t>Firewall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4461414"/>
          </a:xfrm>
        </p:spPr>
        <p:txBody>
          <a:bodyPr/>
          <a:lstStyle/>
          <a:p>
            <a:r>
              <a:rPr lang="en-GB" b="0" i="0" dirty="0">
                <a:effectLst/>
                <a:latin typeface="Söhne"/>
              </a:rPr>
              <a:t>A firewall is a network security device or software application that is designed to monitor, filter, and control incoming and outgoing network traffic based on security rules.</a:t>
            </a:r>
          </a:p>
          <a:p>
            <a:endParaRPr lang="en-GB" dirty="0">
              <a:latin typeface="Söhne"/>
            </a:endParaRPr>
          </a:p>
          <a:p>
            <a:r>
              <a:rPr lang="en-GB" b="0" i="0" dirty="0">
                <a:effectLst/>
                <a:latin typeface="Söhne"/>
              </a:rPr>
              <a:t>The main role in protecting sensitive information, preventing unauthorized access, and safeguarding against a wide range of cyber threats, including malware, viruses, DoS attacks</a:t>
            </a:r>
            <a:endParaRPr lang="en-GB" dirty="0"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6" name="Picture 5" descr="A computer and firewall icons&#10;&#10;Description automatically generated">
            <a:extLst>
              <a:ext uri="{FF2B5EF4-FFF2-40B4-BE49-F238E27FC236}">
                <a16:creationId xmlns:a16="http://schemas.microsoft.com/office/drawing/2014/main" id="{AC9959FD-7882-D161-44E6-42004E261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962400"/>
            <a:ext cx="4191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7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553998"/>
          </a:xfrm>
        </p:spPr>
        <p:txBody>
          <a:bodyPr/>
          <a:lstStyle/>
          <a:p>
            <a:r>
              <a:rPr lang="en-GB" sz="3600" dirty="0">
                <a:latin typeface="Söhne"/>
              </a:rPr>
              <a:t>IDS &amp; IPS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4092082"/>
          </a:xfrm>
        </p:spPr>
        <p:txBody>
          <a:bodyPr/>
          <a:lstStyle/>
          <a:p>
            <a:r>
              <a:rPr lang="en-GB" b="1" i="0" dirty="0">
                <a:effectLst/>
                <a:latin typeface="Söhne"/>
              </a:rPr>
              <a:t>Intrusion Detection Systems (IDS) </a:t>
            </a:r>
            <a:r>
              <a:rPr lang="en-GB" b="0" i="0" dirty="0">
                <a:effectLst/>
                <a:latin typeface="Söhne"/>
              </a:rPr>
              <a:t>only detect unusual suspicious activities in the network and then reports to IT and security teams.</a:t>
            </a:r>
          </a:p>
          <a:p>
            <a:endParaRPr lang="en-GB" dirty="0">
              <a:latin typeface="Söhne"/>
            </a:endParaRPr>
          </a:p>
          <a:p>
            <a:endParaRPr lang="en-GB" b="1" i="0" dirty="0">
              <a:effectLst/>
              <a:latin typeface="Söhne"/>
            </a:endParaRPr>
          </a:p>
          <a:p>
            <a:r>
              <a:rPr lang="en-GB" b="1" i="0" dirty="0">
                <a:effectLst/>
                <a:latin typeface="Söhne"/>
              </a:rPr>
              <a:t> Intrusion Prevention Systems (IPS) </a:t>
            </a:r>
            <a:r>
              <a:rPr lang="en-GB" b="0" i="0" dirty="0">
                <a:effectLst/>
                <a:latin typeface="Söhne"/>
              </a:rPr>
              <a:t>detect suspicious activities in the network and block it saving the job of the security teams to focus on more complicated things.</a:t>
            </a: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blue background with white text and letters&#10;&#10;Description automatically generated">
            <a:extLst>
              <a:ext uri="{FF2B5EF4-FFF2-40B4-BE49-F238E27FC236}">
                <a16:creationId xmlns:a16="http://schemas.microsoft.com/office/drawing/2014/main" id="{B04F21C1-112E-0A27-57F5-FABF4B58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86200"/>
            <a:ext cx="4267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4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553998"/>
          </a:xfrm>
        </p:spPr>
        <p:txBody>
          <a:bodyPr/>
          <a:lstStyle/>
          <a:p>
            <a:r>
              <a:rPr lang="en-GB" sz="3600" dirty="0">
                <a:latin typeface="Söhne"/>
              </a:rPr>
              <a:t>Difference Between IDS and IPS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1506759"/>
          </a:xfrm>
        </p:spPr>
        <p:txBody>
          <a:bodyPr/>
          <a:lstStyle/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IDS vs IPS - What's the difference.mp4">
            <a:hlinkClick r:id="" action="ppaction://media"/>
            <a:extLst>
              <a:ext uri="{FF2B5EF4-FFF2-40B4-BE49-F238E27FC236}">
                <a16:creationId xmlns:a16="http://schemas.microsoft.com/office/drawing/2014/main" id="{FB8B4E8F-8D71-24E8-A9C3-F7EFD41AC8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4300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4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553998"/>
          </a:xfrm>
        </p:spPr>
        <p:txBody>
          <a:bodyPr/>
          <a:lstStyle/>
          <a:p>
            <a:r>
              <a:rPr lang="en-GB" sz="3600" dirty="0">
                <a:latin typeface="Söhne"/>
              </a:rPr>
              <a:t>Access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2984087"/>
          </a:xfrm>
        </p:spPr>
        <p:txBody>
          <a:bodyPr/>
          <a:lstStyle/>
          <a:p>
            <a:r>
              <a:rPr lang="en-GB" b="1" i="0" dirty="0">
                <a:effectLst/>
                <a:latin typeface="Söhne"/>
              </a:rPr>
              <a:t>Access Control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GB" b="0" i="0" dirty="0">
                <a:effectLst/>
                <a:latin typeface="Söhne"/>
              </a:rPr>
              <a:t>Implement strong access control mechanisms to ensure that only authorized users have access to sensitive data and resources.</a:t>
            </a:r>
          </a:p>
          <a:p>
            <a:endParaRPr lang="en-GB" dirty="0"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 This includes user authentication, authorization, and auditing.</a:t>
            </a:r>
            <a:endParaRPr lang="en-GB" dirty="0"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close-up of a screen&#10;&#10;Description automatically generated">
            <a:extLst>
              <a:ext uri="{FF2B5EF4-FFF2-40B4-BE49-F238E27FC236}">
                <a16:creationId xmlns:a16="http://schemas.microsoft.com/office/drawing/2014/main" id="{4CA8FFDC-B5FF-3C47-DED6-B92F0F069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124200"/>
            <a:ext cx="4267200" cy="29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4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441596"/>
            <a:ext cx="8339124" cy="553998"/>
          </a:xfrm>
        </p:spPr>
        <p:txBody>
          <a:bodyPr/>
          <a:lstStyle/>
          <a:p>
            <a:r>
              <a:rPr lang="en-GB" sz="3600" dirty="0">
                <a:latin typeface="Söhne"/>
              </a:rPr>
              <a:t>Security</a:t>
            </a:r>
            <a:r>
              <a:rPr lang="en-GB" sz="1800" b="1" i="0" dirty="0">
                <a:effectLst/>
                <a:latin typeface="Söhne"/>
              </a:rPr>
              <a:t> </a:t>
            </a:r>
            <a:r>
              <a:rPr lang="en-GB" sz="3600" dirty="0">
                <a:latin typeface="Söhne"/>
              </a:rPr>
              <a:t>Awareness Training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1876091"/>
          </a:xfrm>
        </p:spPr>
        <p:txBody>
          <a:bodyPr/>
          <a:lstStyle/>
          <a:p>
            <a:r>
              <a:rPr lang="en-GB" b="1" i="0" dirty="0">
                <a:effectLst/>
                <a:latin typeface="Söhne"/>
              </a:rPr>
              <a:t>Security Awareness Training</a:t>
            </a:r>
            <a:r>
              <a:rPr lang="en-GB" b="0" i="0" dirty="0">
                <a:effectLst/>
                <a:latin typeface="Söhne"/>
              </a:rPr>
              <a:t>: Educate employees and users about security best practices, phishing awareness , social engineering attacks, and the importance of strong passwords. 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9" name="Picture 8" descr="A person touching a screen&#10;&#10;Description automatically generated">
            <a:extLst>
              <a:ext uri="{FF2B5EF4-FFF2-40B4-BE49-F238E27FC236}">
                <a16:creationId xmlns:a16="http://schemas.microsoft.com/office/drawing/2014/main" id="{1F8BC177-B4D1-DCA6-C8BC-38C3133E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64681"/>
            <a:ext cx="4343400" cy="30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29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441596"/>
            <a:ext cx="8339124" cy="553998"/>
          </a:xfrm>
        </p:spPr>
        <p:txBody>
          <a:bodyPr/>
          <a:lstStyle/>
          <a:p>
            <a:pPr algn="l"/>
            <a:r>
              <a:rPr lang="en-GB" sz="3600" dirty="0">
                <a:latin typeface="Söhne"/>
              </a:rPr>
              <a:t>Data Backups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2984087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Data Backups: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Regularly back up critical data and systems to ensure data recovery in case of data breaches or system failures.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Test data backups to verify their integrity and reliability.</a:t>
            </a:r>
          </a:p>
          <a:p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cloud computing system with several computers&#10;&#10;Description automatically generated">
            <a:extLst>
              <a:ext uri="{FF2B5EF4-FFF2-40B4-BE49-F238E27FC236}">
                <a16:creationId xmlns:a16="http://schemas.microsoft.com/office/drawing/2014/main" id="{56193AC4-5AD5-5D34-D31A-8429089F2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3886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8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8" y="457200"/>
            <a:ext cx="8339124" cy="492443"/>
          </a:xfrm>
        </p:spPr>
        <p:txBody>
          <a:bodyPr/>
          <a:lstStyle/>
          <a:p>
            <a:pPr algn="l"/>
            <a:r>
              <a:rPr lang="en-GB" sz="3200" dirty="0">
                <a:latin typeface="Söhne"/>
              </a:rPr>
              <a:t>Vulnerability</a:t>
            </a:r>
            <a:r>
              <a:rPr lang="en-GB" sz="3200" b="0" i="0" dirty="0">
                <a:effectLst/>
                <a:latin typeface="Söhne"/>
              </a:rPr>
              <a:t> </a:t>
            </a:r>
            <a:r>
              <a:rPr lang="en-GB" sz="3200" dirty="0">
                <a:latin typeface="Söhne"/>
              </a:rPr>
              <a:t>Scanning and Penetration Testing: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4092082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Vulnerability Scanning and Penetration Testing: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Conduct regular vulnerability assessments to identify and remediate security weaknesses.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Perform penetration testing to simulate attacks and identify vulnerabilities before malicious actors can exploit them.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dirty="0"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effectLst/>
              <a:latin typeface="Söhne"/>
            </a:endParaRPr>
          </a:p>
          <a:p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blue and white text overlay&#10;&#10;Description automatically generated">
            <a:extLst>
              <a:ext uri="{FF2B5EF4-FFF2-40B4-BE49-F238E27FC236}">
                <a16:creationId xmlns:a16="http://schemas.microsoft.com/office/drawing/2014/main" id="{B959B8BE-8D16-546F-2FE8-5D611C32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00400"/>
            <a:ext cx="3987800" cy="28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6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8" y="457200"/>
            <a:ext cx="8339124" cy="492443"/>
          </a:xfrm>
        </p:spPr>
        <p:txBody>
          <a:bodyPr/>
          <a:lstStyle/>
          <a:p>
            <a:pPr algn="l"/>
            <a:r>
              <a:rPr lang="en-GB" sz="3200" dirty="0">
                <a:latin typeface="Söhne"/>
              </a:rPr>
              <a:t>Security</a:t>
            </a:r>
            <a:r>
              <a:rPr lang="en-GB" sz="1600" b="1" i="0" dirty="0">
                <a:effectLst/>
                <a:latin typeface="Söhne"/>
              </a:rPr>
              <a:t> </a:t>
            </a:r>
            <a:r>
              <a:rPr lang="en-GB" sz="3200" dirty="0">
                <a:latin typeface="Söhne"/>
              </a:rPr>
              <a:t>Monitoring and Logging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2614755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Security Monitoring and Logging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GB" b="0" i="0" dirty="0">
                <a:effectLst/>
                <a:latin typeface="Söhne"/>
              </a:rPr>
              <a:t>Continuously monitor network and system activities and maintain detailed logs. </a:t>
            </a:r>
          </a:p>
          <a:p>
            <a:pPr algn="l"/>
            <a:endParaRPr lang="en-GB" dirty="0"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Analysing logs helps detect anomalies and security incidents in real-time.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42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228600"/>
            <a:ext cx="8339124" cy="677108"/>
          </a:xfrm>
        </p:spPr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437" y="1103573"/>
            <a:ext cx="8979128" cy="8262711"/>
          </a:xfrm>
        </p:spPr>
        <p:txBody>
          <a:bodyPr/>
          <a:lstStyle/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What is Mitigation in information security ? 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Why Mitigation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sz="2400" dirty="0"/>
              <a:t>in information security is important? 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Mitigation</a:t>
            </a:r>
            <a:r>
              <a:rPr lang="en-GB" sz="1400" b="0" i="0" dirty="0">
                <a:effectLst/>
                <a:latin typeface="Söhne"/>
              </a:rPr>
              <a:t> </a:t>
            </a:r>
            <a:r>
              <a:rPr lang="en-GB" sz="2400" dirty="0"/>
              <a:t>Strategies 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Category of Mitigation Strategies</a:t>
            </a: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Mitigation Strategies Example</a:t>
            </a: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br>
              <a:rPr lang="en-GB" sz="1050" b="0" i="0" dirty="0">
                <a:effectLst/>
                <a:latin typeface="Söhne"/>
              </a:rPr>
            </a:br>
            <a:br>
              <a:rPr lang="en-GB" sz="1050" b="0" i="0" dirty="0">
                <a:effectLst/>
                <a:latin typeface="Söhne"/>
              </a:rPr>
            </a:br>
            <a:endParaRPr lang="en-GB" dirty="0"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sz="1050" i="0" dirty="0">
              <a:effectLst/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br>
              <a:rPr lang="en-GB" sz="1050" i="0" dirty="0">
                <a:effectLst/>
                <a:latin typeface="Söhne"/>
              </a:rPr>
            </a:br>
            <a:br>
              <a:rPr lang="en-GB" sz="1050" i="0" dirty="0">
                <a:effectLst/>
                <a:latin typeface="Söhne"/>
              </a:rPr>
            </a:br>
            <a:endParaRPr lang="en-GB" dirty="0"/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Söhne"/>
            </a:endParaRPr>
          </a:p>
          <a:p>
            <a:pPr marL="355600" marR="294005" indent="-342900" algn="l" rtl="0">
              <a:lnSpc>
                <a:spcPct val="109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effectLst/>
                <a:latin typeface="arial" panose="020B0604020202020204" pitchFamily="34" charset="0"/>
              </a:rPr>
            </a:b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4683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8" y="457200"/>
            <a:ext cx="8339124" cy="492443"/>
          </a:xfrm>
        </p:spPr>
        <p:txBody>
          <a:bodyPr/>
          <a:lstStyle/>
          <a:p>
            <a:pPr algn="l"/>
            <a:r>
              <a:rPr lang="en-GB" sz="3200" dirty="0">
                <a:latin typeface="Söhne"/>
              </a:rPr>
              <a:t>Physical Security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3353419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Physical Security: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Secure physical access to data centre, server rooms, and other critical infrastructure.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Implement security measures like biometric access controls, surveillance cameras, and environmental controls.</a:t>
            </a:r>
          </a:p>
          <a:p>
            <a:pPr algn="l"/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11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8" y="457200"/>
            <a:ext cx="8339124" cy="492443"/>
          </a:xfrm>
        </p:spPr>
        <p:txBody>
          <a:bodyPr/>
          <a:lstStyle/>
          <a:p>
            <a:pPr algn="l"/>
            <a:r>
              <a:rPr lang="en-GB" sz="3200" dirty="0">
                <a:latin typeface="Söhne"/>
              </a:rPr>
              <a:t>Cloud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sz="3200" dirty="0">
                <a:latin typeface="Söhne"/>
              </a:rPr>
              <a:t>Security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2984087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Cloud Security: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Apply security best practices when using cloud services, including strong authentication, encryption, and access controls.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Monitor cloud environments for security threats and vulnerabilities.</a:t>
            </a:r>
          </a:p>
          <a:p>
            <a:pPr algn="l"/>
            <a:br>
              <a:rPr lang="en-GB" b="0" i="0" dirty="0">
                <a:effectLst/>
                <a:latin typeface="arial" panose="020B0604020202020204" pitchFamily="34" charset="0"/>
              </a:rPr>
            </a:b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060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65" y="152400"/>
            <a:ext cx="8339124" cy="677108"/>
          </a:xfrm>
        </p:spPr>
        <p:txBody>
          <a:bodyPr/>
          <a:lstStyle/>
          <a:p>
            <a:r>
              <a:rPr lang="en-GB" dirty="0"/>
              <a:t>Activity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82" y="990600"/>
            <a:ext cx="8596090" cy="4458849"/>
          </a:xfrm>
        </p:spPr>
        <p:txBody>
          <a:bodyPr/>
          <a:lstStyle/>
          <a:p>
            <a:endParaRPr lang="en-GB" spc="-1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U</a:t>
            </a:r>
            <a:r>
              <a:rPr lang="en-GB" dirty="0">
                <a:effectLst/>
              </a:rPr>
              <a:t>se the internet and academic sources to research about the </a:t>
            </a:r>
            <a:r>
              <a:rPr lang="en-GB" dirty="0"/>
              <a:t>vulnerabilities in </a:t>
            </a:r>
            <a:r>
              <a:rPr lang="en-GB" dirty="0">
                <a:effectLst/>
              </a:rPr>
              <a:t>each device that mention in case study : </a:t>
            </a:r>
          </a:p>
          <a:p>
            <a:endParaRPr lang="en-GB" spc="-10" dirty="0"/>
          </a:p>
          <a:p>
            <a:r>
              <a:rPr lang="en-GB" b="1" spc="-10" dirty="0"/>
              <a:t>Windows 7 , windows 10 , Windows Server 2016 and 2019 </a:t>
            </a:r>
          </a:p>
          <a:p>
            <a:pPr marL="457200" algn="l">
              <a:lnSpc>
                <a:spcPct val="115000"/>
              </a:lnSpc>
            </a:pPr>
            <a:r>
              <a:rPr lang="en-GB" sz="2400" dirty="0">
                <a:effectLst/>
              </a:rPr>
              <a:t> 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pc="-10" dirty="0"/>
              <a:t>How to </a:t>
            </a:r>
            <a:r>
              <a:rPr lang="en-GB" dirty="0"/>
              <a:t>Mitigate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dirty="0"/>
              <a:t>these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dirty="0"/>
              <a:t>vulnerabilities</a:t>
            </a:r>
            <a:endParaRPr lang="en-GB" spc="-10" dirty="0"/>
          </a:p>
          <a:p>
            <a:pPr marL="12065" marR="5080">
              <a:lnSpc>
                <a:spcPts val="3020"/>
              </a:lnSpc>
              <a:spcBef>
                <a:spcPts val="850"/>
              </a:spcBef>
              <a:tabLst>
                <a:tab pos="266065" algn="l"/>
              </a:tabLst>
            </a:pPr>
            <a:endParaRPr lang="en-GB" spc="-10" dirty="0"/>
          </a:p>
          <a:p>
            <a:pPr marL="12065" marR="5080">
              <a:lnSpc>
                <a:spcPts val="3020"/>
              </a:lnSpc>
              <a:spcBef>
                <a:spcPts val="850"/>
              </a:spcBef>
              <a:tabLst>
                <a:tab pos="266065" algn="l"/>
              </a:tabLst>
            </a:pPr>
            <a:endParaRPr lang="en-GB" sz="2400" dirty="0">
              <a:latin typeface="Calibri"/>
              <a:cs typeface="Calibri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sz="2400" dirty="0">
              <a:latin typeface="Calibri"/>
              <a:cs typeface="Calibri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131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77108"/>
          </a:xfrm>
        </p:spPr>
        <p:txBody>
          <a:bodyPr/>
          <a:lstStyle/>
          <a:p>
            <a:r>
              <a:rPr lang="en-GB" dirty="0"/>
              <a:t>What’s next on the agenda?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437" y="1800859"/>
            <a:ext cx="8439150" cy="4062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Break: 20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Lab Explanation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Lab Work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78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y Questions Royalty Free Vector Image - Vecto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1"/>
          <a:stretch/>
        </p:blipFill>
        <p:spPr bwMode="auto">
          <a:xfrm>
            <a:off x="2171786" y="533400"/>
            <a:ext cx="4800427" cy="51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3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553998"/>
          </a:xfrm>
        </p:spPr>
        <p:txBody>
          <a:bodyPr/>
          <a:lstStyle/>
          <a:p>
            <a:r>
              <a:rPr lang="en-GB" sz="3600" dirty="0"/>
              <a:t>What is Mitigation in information security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8596090" cy="385939"/>
          </a:xfrm>
        </p:spPr>
        <p:txBody>
          <a:bodyPr/>
          <a:lstStyle/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02EED0-53BD-91E7-C4E7-B36FF21AB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2" y="1131206"/>
            <a:ext cx="8596090" cy="49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1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553998"/>
          </a:xfrm>
        </p:spPr>
        <p:txBody>
          <a:bodyPr/>
          <a:lstStyle/>
          <a:p>
            <a:r>
              <a:rPr lang="en-GB" sz="3600" dirty="0"/>
              <a:t>What is Mitigation in information security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72" y="1281180"/>
            <a:ext cx="8979128" cy="704673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Mitigation in information security means implementing strategies, tools, and actions to reduce the impact of potential security risks or incidents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Mitigation in information security refers to the steps and actions taken to reduce the risk and impact of potential security threats to information systems</a:t>
            </a:r>
            <a:r>
              <a:rPr lang="en-GB" dirty="0">
                <a:solidFill>
                  <a:srgbClr val="0F0F0F"/>
                </a:solidFill>
                <a:latin typeface="Söhne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>
                <a:solidFill>
                  <a:srgbClr val="0F0F0F"/>
                </a:solidFill>
                <a:latin typeface="Söhne"/>
              </a:rPr>
              <a:t>The goal of mitigation is to </a:t>
            </a:r>
            <a:r>
              <a:rPr lang="en-GB" dirty="0"/>
              <a:t>reduce</a:t>
            </a:r>
            <a:r>
              <a:rPr lang="en-GB" dirty="0">
                <a:solidFill>
                  <a:srgbClr val="0F0F0F"/>
                </a:solidFill>
                <a:latin typeface="Söhne"/>
              </a:rPr>
              <a:t> the likelihood that a security incident will occur and to minimize the damage if one does happen.</a:t>
            </a: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GB" dirty="0"/>
          </a:p>
          <a:p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289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7" y="426464"/>
            <a:ext cx="8339124" cy="984885"/>
          </a:xfrm>
        </p:spPr>
        <p:txBody>
          <a:bodyPr/>
          <a:lstStyle/>
          <a:p>
            <a:r>
              <a:rPr lang="en-GB" sz="3200" dirty="0"/>
              <a:t>Why Mitigation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sz="3200" dirty="0"/>
              <a:t>in information security is important?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050" y="1752600"/>
            <a:ext cx="8979128" cy="741606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Mitigation reduces the chances of unauthorized people getting into your computer stuff.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Cost Savings: It saves you money because fixing problems is more expensive than preventing them.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It keeps your important information safe, accurate, and available when you need it.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dirty="0"/>
              <a:t>Following security rules helps you avoid fines and penalties.</a:t>
            </a:r>
          </a:p>
          <a:p>
            <a:br>
              <a:rPr lang="en-GB" dirty="0"/>
            </a:br>
            <a:endParaRPr lang="en-GB" dirty="0"/>
          </a:p>
          <a:p>
            <a:pPr marL="342900" indent="-342900">
              <a:buFont typeface="Wingdings" pitchFamily="2" charset="2"/>
              <a:buChar char="Ø"/>
            </a:pPr>
            <a:endParaRPr lang="en-GB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GB" dirty="0"/>
          </a:p>
          <a:p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90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492443"/>
          </a:xfrm>
        </p:spPr>
        <p:txBody>
          <a:bodyPr/>
          <a:lstStyle/>
          <a:p>
            <a:r>
              <a:rPr lang="en-GB" sz="3200" dirty="0"/>
              <a:t>Mitigation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3200" dirty="0"/>
              <a:t>Strategies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409208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Mitigation strategies in information security refer to the measures and actions taken to reduce risks and potential damage associated with various security threats and vulnerabilities.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dirty="0">
              <a:latin typeface="Söhne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Mitigation strategies can depend on the specific threats and vulnerabilities faced by an organization.</a:t>
            </a: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181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492443"/>
          </a:xfrm>
        </p:spPr>
        <p:txBody>
          <a:bodyPr/>
          <a:lstStyle/>
          <a:p>
            <a:r>
              <a:rPr lang="en-GB" sz="3200" dirty="0"/>
              <a:t>Category of Mitigation Strategies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7046737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Prevention: </a:t>
            </a:r>
            <a:r>
              <a:rPr lang="en-GB" b="0" i="0" dirty="0">
                <a:effectLst/>
                <a:latin typeface="Söhne"/>
              </a:rPr>
              <a:t>These strategies aim to prevent security incidents from occurring in the first place. 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They often involve implementing security controls and best practices to reduce the likelihood of an attack or breach. Examples include:</a:t>
            </a:r>
          </a:p>
          <a:p>
            <a:pPr algn="l"/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Firewalls and intrusion prevention systems (IPS) to block unauthorized access.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Regular software patching and updates to address known vulnerabilities.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Strong access controls and authentication mechanisms to limit unauthorized access.</a:t>
            </a:r>
          </a:p>
          <a:p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699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553998"/>
          </a:xfrm>
        </p:spPr>
        <p:txBody>
          <a:bodyPr/>
          <a:lstStyle/>
          <a:p>
            <a:r>
              <a:rPr lang="en-GB" sz="3600" dirty="0"/>
              <a:t>Category of Mitigation Strategies</a:t>
            </a:r>
            <a:endParaRPr lang="en-GB" sz="3600" dirty="0">
              <a:latin typeface="Söhne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5200078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Detection: </a:t>
            </a:r>
            <a:r>
              <a:rPr lang="en-GB" b="0" i="0" dirty="0">
                <a:effectLst/>
                <a:latin typeface="Söhne"/>
              </a:rPr>
              <a:t>Detection strategies focus on identifying security incidents as they happen or shortly after they occur. Common detection measures include:</a:t>
            </a:r>
          </a:p>
          <a:p>
            <a:pPr algn="l"/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Security monitoring and log analysis to detect unusual or suspicious activities.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Intrusion detection systems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720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74" y="533400"/>
            <a:ext cx="8339124" cy="553998"/>
          </a:xfrm>
        </p:spPr>
        <p:txBody>
          <a:bodyPr/>
          <a:lstStyle/>
          <a:p>
            <a:r>
              <a:rPr lang="en-GB" sz="3600" dirty="0"/>
              <a:t>Category of Mitigation Strategies</a:t>
            </a:r>
            <a:endParaRPr lang="en-GB" sz="3600" dirty="0">
              <a:latin typeface="Söhne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72" y="1288590"/>
            <a:ext cx="8979128" cy="6308074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Söhne"/>
              </a:rPr>
              <a:t>Response: </a:t>
            </a:r>
            <a:r>
              <a:rPr lang="en-GB" b="0" i="0" dirty="0">
                <a:effectLst/>
                <a:latin typeface="Söhne"/>
              </a:rPr>
              <a:t>Once a security incident is detected, an organization must have a plan and procedures in place to respond effectively. Mitigation strategies in this category include:</a:t>
            </a:r>
          </a:p>
          <a:p>
            <a:pPr algn="l"/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Incident response plans detailing how to handle different types of security incidents.</a:t>
            </a:r>
          </a:p>
          <a:p>
            <a:pPr algn="l"/>
            <a:endParaRPr lang="en-GB" b="0" i="0" dirty="0">
              <a:effectLst/>
              <a:latin typeface="Söhne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-GB" b="0" i="0" dirty="0">
                <a:effectLst/>
                <a:latin typeface="Söhne"/>
              </a:rPr>
              <a:t>Preventing further damage by containing and isolating compromised systems.</a:t>
            </a:r>
          </a:p>
          <a:p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br>
              <a:rPr lang="en-GB" dirty="0"/>
            </a:b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2700" marR="294005" algn="l" rtl="0">
              <a:lnSpc>
                <a:spcPct val="109900"/>
              </a:lnSpc>
              <a:spcBef>
                <a:spcPts val="95"/>
              </a:spcBef>
            </a:pPr>
            <a:endParaRPr lang="en-GB" b="0" i="0" dirty="0">
              <a:solidFill>
                <a:srgbClr val="161719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982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BB5D43481EDA4BB6B6D05508946B51" ma:contentTypeVersion="7" ma:contentTypeDescription="Create a new document." ma:contentTypeScope="" ma:versionID="2c34f4a91bc14787761018fb9d33ff0a">
  <xsd:schema xmlns:xsd="http://www.w3.org/2001/XMLSchema" xmlns:xs="http://www.w3.org/2001/XMLSchema" xmlns:p="http://schemas.microsoft.com/office/2006/metadata/properties" xmlns:ns3="6a6bacef-10fa-4522-8eef-4d857fddb7b0" xmlns:ns4="b33ff8d8-e1d6-4840-b566-df255b78bc2e" targetNamespace="http://schemas.microsoft.com/office/2006/metadata/properties" ma:root="true" ma:fieldsID="48b7eb447245580b8b2846c295770752" ns3:_="" ns4:_="">
    <xsd:import namespace="6a6bacef-10fa-4522-8eef-4d857fddb7b0"/>
    <xsd:import namespace="b33ff8d8-e1d6-4840-b566-df255b78bc2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6bacef-10fa-4522-8eef-4d857fddb7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3ff8d8-e1d6-4840-b566-df255b78bc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9C7381-1049-4DCB-8C05-7DB3E48E19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16DDD9-7D6A-4262-AA3D-B596AC3ABB1F}">
  <ds:schemaRefs>
    <ds:schemaRef ds:uri="6a6bacef-10fa-4522-8eef-4d857fddb7b0"/>
    <ds:schemaRef ds:uri="http://purl.org/dc/dcmitype/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33ff8d8-e1d6-4840-b566-df255b78bc2e"/>
  </ds:schemaRefs>
</ds:datastoreItem>
</file>

<file path=customXml/itemProps3.xml><?xml version="1.0" encoding="utf-8"?>
<ds:datastoreItem xmlns:ds="http://schemas.openxmlformats.org/officeDocument/2006/customXml" ds:itemID="{C54CD89E-66B6-4C26-B30D-DF836022AF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6bacef-10fa-4522-8eef-4d857fddb7b0"/>
    <ds:schemaRef ds:uri="b33ff8d8-e1d6-4840-b566-df255b78bc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8149</TotalTime>
  <Words>1366</Words>
  <Application>Microsoft Macintosh PowerPoint</Application>
  <PresentationFormat>On-screen Show (4:3)</PresentationFormat>
  <Paragraphs>266</Paragraphs>
  <Slides>24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</vt:lpstr>
      <vt:lpstr>Calibri</vt:lpstr>
      <vt:lpstr>Google Sans</vt:lpstr>
      <vt:lpstr>Söhne</vt:lpstr>
      <vt:lpstr>Wingdings</vt:lpstr>
      <vt:lpstr>Office Theme</vt:lpstr>
      <vt:lpstr> Mitigation Strategies  </vt:lpstr>
      <vt:lpstr>Learning Objectives</vt:lpstr>
      <vt:lpstr>What is Mitigation in information security ? </vt:lpstr>
      <vt:lpstr>What is Mitigation in information security ? </vt:lpstr>
      <vt:lpstr>Why Mitigation in information security is important? </vt:lpstr>
      <vt:lpstr>Mitigation Strategies </vt:lpstr>
      <vt:lpstr>Category of Mitigation Strategies</vt:lpstr>
      <vt:lpstr>Category of Mitigation Strategies</vt:lpstr>
      <vt:lpstr>Category of Mitigation Strategies</vt:lpstr>
      <vt:lpstr>Category of Mitigation Strategies</vt:lpstr>
      <vt:lpstr>Patch Management</vt:lpstr>
      <vt:lpstr>Firewall</vt:lpstr>
      <vt:lpstr>IDS &amp; IPS</vt:lpstr>
      <vt:lpstr>Difference Between IDS and IPS</vt:lpstr>
      <vt:lpstr>Access Control</vt:lpstr>
      <vt:lpstr>Security Awareness Training</vt:lpstr>
      <vt:lpstr>Data Backups</vt:lpstr>
      <vt:lpstr>Vulnerability Scanning and Penetration Testing:</vt:lpstr>
      <vt:lpstr>Security Monitoring and Logging</vt:lpstr>
      <vt:lpstr>Physical Security</vt:lpstr>
      <vt:lpstr>Cloud Security</vt:lpstr>
      <vt:lpstr>Activity </vt:lpstr>
      <vt:lpstr>What’s next on the agenda?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ab2590;Emmanuel Hemmings</dc:creator>
  <cp:lastModifiedBy>Mohamed Gorada</cp:lastModifiedBy>
  <cp:revision>53</cp:revision>
  <dcterms:created xsi:type="dcterms:W3CDTF">2021-01-11T22:44:51Z</dcterms:created>
  <dcterms:modified xsi:type="dcterms:W3CDTF">2023-12-04T09:20:18Z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2019-09-25T00:00:00Z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2021-01-11T00:00:00Z</vt:filetime>
  </property>
  <property fmtid="{D5CDD505-2E9C-101B-9397-08002B2CF9AE}" pid="5" name="ContentTypeId">
    <vt:lpwstr>0x0101002CBB5D43481EDA4BB6B6D05508946B51</vt:lpwstr>
  </property>
</Properties>
</file>